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8" r:id="rId3"/>
    <p:sldId id="262" r:id="rId4"/>
    <p:sldId id="257" r:id="rId5"/>
    <p:sldId id="259" r:id="rId6"/>
    <p:sldId id="260" r:id="rId7"/>
    <p:sldId id="261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BB578-4A4F-4DB6-A437-5AFE39ACE81D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AC228-F90E-41A9-AEDD-6D1D466552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AC228-F90E-41A9-AEDD-6D1D4665522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AC228-F90E-41A9-AEDD-6D1D4665522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102;&#1083;&#1103;\&#1074;&#1085;&#1077;&#1096;&#1085;&#1080;&#1081;%20&#1076;&#1080;&#1089;&#1082;\&#1070;&#1083;&#1080;&#1103;%20&#1055;&#1072;&#1088;&#1092;&#1080;&#1088;&#1100;&#1077;&#1074;&#1085;&#1072;\&#1102;&#1083;&#1103;\&#1093;&#1072;&#1088;&#1072;&#1082;&#1090;&#1077;&#1088;&#1080;&#1089;&#1090;&#1080;&#1082;&#1072;%20&#1072;&#1085;&#1076;&#1088;&#1080;&#1103;.wmv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102;&#1083;&#1103;\&#1074;&#1085;&#1077;&#1096;&#1085;&#1080;&#1081;%20&#1076;&#1080;&#1089;&#1082;\&#1070;&#1083;&#1080;&#1103;%20&#1055;&#1072;&#1088;&#1092;&#1080;&#1088;&#1100;&#1077;&#1074;&#1085;&#1072;\&#1102;&#1083;&#1103;\&#1086;%20&#1090;&#1086;&#1074;&#1072;&#1088;&#1080;&#1097;&#1077;&#1089;&#1090;&#1074;&#1077;.wm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102;&#1083;&#1103;\&#1074;&#1085;&#1077;&#1096;&#1085;&#1080;&#1081;%20&#1076;&#1080;&#1089;&#1082;\&#1070;&#1083;&#1080;&#1103;%20&#1055;&#1072;&#1088;&#1092;&#1080;&#1088;&#1100;&#1077;&#1074;&#1085;&#1072;\&#1102;&#1083;&#1103;\&#1093;&#1072;&#1088;-&#1082;&#1072;%20&#1086;&#1089;&#1090;&#1072;&#1087;&#1072;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ксим\Desktop\юля\62094998_133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44000" cy="5157192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458200" cy="1496883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Bookman Old Style" pitchFamily="18" charset="0"/>
              </a:rPr>
              <a:t>Остап и </a:t>
            </a:r>
            <a:r>
              <a:rPr lang="ru-RU" sz="5400" dirty="0" err="1" smtClean="0">
                <a:latin typeface="Bookman Old Style" pitchFamily="18" charset="0"/>
              </a:rPr>
              <a:t>Андрий</a:t>
            </a:r>
            <a:r>
              <a:rPr lang="ru-RU" sz="5400" dirty="0" smtClean="0">
                <a:latin typeface="Bookman Old Style" pitchFamily="18" charset="0"/>
              </a:rPr>
              <a:t>  - братья  и враги.</a:t>
            </a:r>
            <a:endParaRPr lang="ru-RU" sz="54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характеристика андрия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2209800" y="-1325563"/>
            <a:ext cx="13716000" cy="10287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6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i="1" dirty="0" smtClean="0">
                <a:latin typeface="Bookman Old Style" pitchFamily="18" charset="0"/>
              </a:rPr>
              <a:t>Запорожская Сечь</a:t>
            </a:r>
            <a:endParaRPr lang="ru-RU" sz="5400" b="1" i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Bookman Old Style" pitchFamily="18" charset="0"/>
              </a:rPr>
              <a:t>Верховая езда;</a:t>
            </a:r>
          </a:p>
          <a:p>
            <a:r>
              <a:rPr lang="ru-RU" sz="3600" dirty="0" smtClean="0">
                <a:latin typeface="Bookman Old Style" pitchFamily="18" charset="0"/>
              </a:rPr>
              <a:t>Владение саблей и пикой;</a:t>
            </a:r>
          </a:p>
          <a:p>
            <a:r>
              <a:rPr lang="ru-RU" sz="3600" dirty="0" smtClean="0">
                <a:latin typeface="Bookman Old Style" pitchFamily="18" charset="0"/>
              </a:rPr>
              <a:t>Меткая стрельба из ружья и лука;</a:t>
            </a:r>
          </a:p>
          <a:p>
            <a:r>
              <a:rPr lang="ru-RU" sz="3600" dirty="0" smtClean="0">
                <a:latin typeface="Bookman Old Style" pitchFamily="18" charset="0"/>
              </a:rPr>
              <a:t>Умение переплывать Днепр против течения;</a:t>
            </a:r>
          </a:p>
          <a:p>
            <a:r>
              <a:rPr lang="ru-RU" sz="3600" dirty="0" smtClean="0">
                <a:latin typeface="Bookman Old Style" pitchFamily="18" charset="0"/>
              </a:rPr>
              <a:t>Стремление к главному идеалу – защите родной земли.</a:t>
            </a:r>
            <a:endParaRPr lang="ru-RU" sz="36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58200" cy="520700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latin typeface="Bookman Old Style" pitchFamily="18" charset="0"/>
              </a:rPr>
              <a:t>Цель урока:</a:t>
            </a:r>
            <a:endParaRPr lang="ru-RU" sz="3600" i="1" dirty="0">
              <a:latin typeface="Bookman Old Style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803650" y="764704"/>
            <a:ext cx="5340350" cy="590465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Раскрыть образы сыновей Тараса: Остапа и </a:t>
            </a:r>
            <a:r>
              <a:rPr lang="ru-RU" dirty="0" err="1" smtClean="0"/>
              <a:t>Андрия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Показать, что общего и чем они отличаются. Проследить по повести становление характеров </a:t>
            </a:r>
            <a:r>
              <a:rPr lang="ru-RU" dirty="0" err="1" smtClean="0"/>
              <a:t>геров</a:t>
            </a:r>
            <a:endParaRPr lang="ru-RU" dirty="0" smtClean="0"/>
          </a:p>
          <a:p>
            <a:r>
              <a:rPr lang="ru-RU" dirty="0" smtClean="0"/>
              <a:t>Привить любовь к Родине, к общечеловеческим, культурно-нравственным ценностям.</a:t>
            </a:r>
            <a:endParaRPr lang="ru-RU" dirty="0"/>
          </a:p>
        </p:txBody>
      </p:sp>
      <p:pic>
        <p:nvPicPr>
          <p:cNvPr id="2050" name="Picture 2" descr="C:\Users\Максим\Desktop\юля\ost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2915816" cy="3240360"/>
          </a:xfrm>
          <a:prstGeom prst="rect">
            <a:avLst/>
          </a:prstGeom>
          <a:noFill/>
        </p:spPr>
      </p:pic>
      <p:pic>
        <p:nvPicPr>
          <p:cNvPr id="2051" name="Picture 3" descr="C:\Users\Максим\Desktop\юля\63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509120"/>
            <a:ext cx="3562350" cy="2152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Bookman Old Style" pitchFamily="18" charset="0"/>
              </a:rPr>
              <a:t>Эпиграфы к уроку:</a:t>
            </a:r>
            <a:endParaRPr lang="ru-RU" b="1" i="1" dirty="0">
              <a:latin typeface="Bookman Old Style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Подвиг – это все кроме славы.</a:t>
            </a:r>
          </a:p>
          <a:p>
            <a:pPr algn="r">
              <a:buNone/>
            </a:pPr>
            <a:r>
              <a:rPr lang="ru-RU" dirty="0" smtClean="0"/>
              <a:t>И. Гете </a:t>
            </a:r>
          </a:p>
          <a:p>
            <a:pPr algn="r">
              <a:buNone/>
            </a:pPr>
            <a:r>
              <a:rPr lang="ru-RU" dirty="0" smtClean="0"/>
              <a:t>(1739-1832)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800600" y="1412776"/>
            <a:ext cx="4343400" cy="4724400"/>
          </a:xfrm>
        </p:spPr>
        <p:txBody>
          <a:bodyPr/>
          <a:lstStyle/>
          <a:p>
            <a:r>
              <a:rPr lang="ru-RU" dirty="0" smtClean="0"/>
              <a:t>Не льстись предательством ты </a:t>
            </a:r>
            <a:r>
              <a:rPr lang="ru-RU" dirty="0" err="1" smtClean="0"/>
              <a:t>счастие</a:t>
            </a:r>
            <a:r>
              <a:rPr lang="ru-RU" dirty="0" smtClean="0"/>
              <a:t> сыскать.</a:t>
            </a:r>
          </a:p>
          <a:p>
            <a:pPr algn="r">
              <a:buNone/>
            </a:pPr>
            <a:r>
              <a:rPr lang="ru-RU" dirty="0" smtClean="0"/>
              <a:t>И. Крылов</a:t>
            </a:r>
          </a:p>
          <a:p>
            <a:pPr algn="r">
              <a:buNone/>
            </a:pPr>
            <a:r>
              <a:rPr lang="ru-RU" dirty="0" smtClean="0"/>
              <a:t>(1796-1844)</a:t>
            </a:r>
            <a:endParaRPr lang="ru-RU" dirty="0"/>
          </a:p>
        </p:txBody>
      </p:sp>
      <p:pic>
        <p:nvPicPr>
          <p:cNvPr id="6146" name="Picture 2" descr="C:\Users\Максим\Desktop\юля\28204_vladimir_vdovichen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7032"/>
            <a:ext cx="4499992" cy="3140968"/>
          </a:xfrm>
          <a:prstGeom prst="rect">
            <a:avLst/>
          </a:prstGeom>
          <a:noFill/>
        </p:spPr>
      </p:pic>
      <p:pic>
        <p:nvPicPr>
          <p:cNvPr id="6147" name="Picture 3" descr="C:\Users\Максим\Desktop\юля\андри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17032"/>
            <a:ext cx="4572000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85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385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385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385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85" decel="100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385" decel="100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7" dur="385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385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85" decel="100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385" decel="100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385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385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ксим\Desktop\юля\тарас бульба\Каменец - Подольский\2b95b43b861496fb284fdcfe9c95c61f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5064"/>
            <a:ext cx="9144000" cy="28529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38200"/>
          </a:xfrm>
        </p:spPr>
        <p:txBody>
          <a:bodyPr/>
          <a:lstStyle/>
          <a:p>
            <a:r>
              <a:rPr lang="ru-RU" dirty="0" smtClean="0"/>
              <a:t>Викторина  «Узнай героя».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8686800" cy="45259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«… весь он был создан для бранной тревоги и отличался грубой прямотой своего нрава. </a:t>
            </a:r>
            <a:r>
              <a:rPr lang="en-US" sz="2800" dirty="0" smtClean="0">
                <a:solidFill>
                  <a:schemeClr val="tx1"/>
                </a:solidFill>
              </a:rPr>
              <a:t>&lt;</a:t>
            </a:r>
            <a:r>
              <a:rPr lang="ru-RU" sz="2800" dirty="0" smtClean="0">
                <a:solidFill>
                  <a:schemeClr val="tx1"/>
                </a:solidFill>
              </a:rPr>
              <a:t>…</a:t>
            </a:r>
            <a:r>
              <a:rPr lang="en-US" sz="2800" dirty="0" smtClean="0">
                <a:solidFill>
                  <a:schemeClr val="tx1"/>
                </a:solidFill>
              </a:rPr>
              <a:t>&gt;</a:t>
            </a:r>
            <a:r>
              <a:rPr lang="ru-RU" sz="2800" dirty="0" smtClean="0">
                <a:solidFill>
                  <a:schemeClr val="tx1"/>
                </a:solidFill>
              </a:rPr>
              <a:t> Он любил простую жизнь </a:t>
            </a:r>
            <a:r>
              <a:rPr lang="ru-RU" sz="2800" dirty="0" err="1" smtClean="0">
                <a:solidFill>
                  <a:schemeClr val="tx1"/>
                </a:solidFill>
              </a:rPr>
              <a:t>козаков</a:t>
            </a:r>
            <a:r>
              <a:rPr lang="ru-RU" sz="2800" dirty="0" smtClean="0">
                <a:solidFill>
                  <a:schemeClr val="tx1"/>
                </a:solidFill>
              </a:rPr>
              <a:t> и перессорился с теми из своих товарищей, которые были наклонны к варшавской стороне, называя их </a:t>
            </a:r>
            <a:r>
              <a:rPr lang="ru-RU" sz="2800" dirty="0" err="1" smtClean="0">
                <a:solidFill>
                  <a:schemeClr val="tx1"/>
                </a:solidFill>
              </a:rPr>
              <a:t>холопьями</a:t>
            </a:r>
            <a:r>
              <a:rPr lang="ru-RU" sz="2800" dirty="0" smtClean="0">
                <a:solidFill>
                  <a:schemeClr val="tx1"/>
                </a:solidFill>
              </a:rPr>
              <a:t> польских панов. Вечно неугомонный, он считал себя </a:t>
            </a:r>
            <a:r>
              <a:rPr lang="ru-RU" sz="2800" dirty="0" err="1" smtClean="0">
                <a:solidFill>
                  <a:schemeClr val="tx1"/>
                </a:solidFill>
              </a:rPr>
              <a:t>законнным</a:t>
            </a:r>
            <a:r>
              <a:rPr lang="ru-RU" sz="2800" dirty="0" smtClean="0">
                <a:solidFill>
                  <a:schemeClr val="tx1"/>
                </a:solidFill>
              </a:rPr>
              <a:t> защитником православия».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Максим\Desktop\юля\f_152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686800" cy="4525963"/>
          </a:xfrm>
        </p:spPr>
        <p:txBody>
          <a:bodyPr/>
          <a:lstStyle/>
          <a:p>
            <a:r>
              <a:rPr lang="ru-RU" dirty="0" smtClean="0"/>
              <a:t>«…</a:t>
            </a:r>
            <a:r>
              <a:rPr lang="en-US" dirty="0" smtClean="0"/>
              <a:t>[</a:t>
            </a:r>
            <a:r>
              <a:rPr lang="ru-RU" dirty="0" smtClean="0"/>
              <a:t> Ему</a:t>
            </a:r>
            <a:r>
              <a:rPr lang="en-US" dirty="0" smtClean="0"/>
              <a:t> ]</a:t>
            </a:r>
            <a:r>
              <a:rPr lang="ru-RU" dirty="0" smtClean="0"/>
              <a:t>, казалось, был на роду написан </a:t>
            </a:r>
            <a:r>
              <a:rPr lang="ru-RU" dirty="0" err="1" smtClean="0"/>
              <a:t>битвенный</a:t>
            </a:r>
            <a:r>
              <a:rPr lang="ru-RU" dirty="0" smtClean="0"/>
              <a:t> путь и трудное званье вершить ратные дела. </a:t>
            </a:r>
            <a:r>
              <a:rPr lang="en-US" dirty="0" smtClean="0"/>
              <a:t>&lt;</a:t>
            </a:r>
            <a:r>
              <a:rPr lang="ru-RU" dirty="0" smtClean="0"/>
              <a:t>…</a:t>
            </a:r>
            <a:r>
              <a:rPr lang="en-US" dirty="0" smtClean="0"/>
              <a:t>&gt;</a:t>
            </a:r>
            <a:r>
              <a:rPr lang="ru-RU" dirty="0" smtClean="0"/>
              <a:t> Уже испытанной уверенностью стали теперь означаться его движения, и в них не могли не быть заметны наклонности будущего вождя. Крепостью дышало его тело, и рыцарские качества же приобрели широкую силу льва».</a:t>
            </a:r>
            <a:endParaRPr lang="ru-RU" dirty="0"/>
          </a:p>
        </p:txBody>
      </p:sp>
      <p:pic>
        <p:nvPicPr>
          <p:cNvPr id="4098" name="Picture 2" descr="C:\Users\Максим\Desktop\юля\тарас бульба\Каменец - Подольский\151719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09120"/>
            <a:ext cx="9144000" cy="2348880"/>
          </a:xfrm>
          <a:prstGeom prst="rect">
            <a:avLst/>
          </a:prstGeom>
          <a:noFill/>
        </p:spPr>
      </p:pic>
      <p:pic>
        <p:nvPicPr>
          <p:cNvPr id="4099" name="Picture 3" descr="C:\Users\Максим\Desktop\юля\f_92293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0"/>
            <a:ext cx="8686800" cy="4525963"/>
          </a:xfrm>
        </p:spPr>
        <p:txBody>
          <a:bodyPr/>
          <a:lstStyle/>
          <a:p>
            <a:r>
              <a:rPr lang="ru-RU" dirty="0" smtClean="0"/>
              <a:t>«Впереди других понесся витязь всех бойчее, всех красивее. Так и летели черные волосы из под медной его шапки; вился завязанный на руке дорогой шарф, шитый руками первой красавицы. </a:t>
            </a:r>
            <a:r>
              <a:rPr lang="en-US" dirty="0" smtClean="0"/>
              <a:t>&lt;</a:t>
            </a:r>
            <a:r>
              <a:rPr lang="ru-RU" dirty="0" smtClean="0"/>
              <a:t>…</a:t>
            </a:r>
            <a:r>
              <a:rPr lang="en-US" dirty="0" smtClean="0"/>
              <a:t>&gt;</a:t>
            </a:r>
            <a:r>
              <a:rPr lang="ru-RU" dirty="0" smtClean="0"/>
              <a:t> А он между тем, объятый пылом и жаром битвы,  </a:t>
            </a:r>
            <a:r>
              <a:rPr lang="en-US" dirty="0" smtClean="0"/>
              <a:t>&lt;</a:t>
            </a:r>
            <a:r>
              <a:rPr lang="ru-RU" dirty="0" smtClean="0"/>
              <a:t>…</a:t>
            </a:r>
            <a:r>
              <a:rPr lang="en-US" dirty="0" smtClean="0"/>
              <a:t>&gt;</a:t>
            </a:r>
            <a:r>
              <a:rPr lang="ru-RU" dirty="0" smtClean="0"/>
              <a:t> понесся, как молодой борзой пес, красивейший, быстрейший и </a:t>
            </a:r>
            <a:r>
              <a:rPr lang="ru-RU" dirty="0" err="1" smtClean="0"/>
              <a:t>молодший</a:t>
            </a:r>
            <a:r>
              <a:rPr lang="ru-RU" dirty="0" smtClean="0"/>
              <a:t> всех  в стае».</a:t>
            </a:r>
            <a:endParaRPr lang="ru-RU" dirty="0"/>
          </a:p>
        </p:txBody>
      </p:sp>
      <p:pic>
        <p:nvPicPr>
          <p:cNvPr id="5122" name="Picture 2" descr="C:\Users\Максим\Desktop\юля\тарас бульба\хотын\��� ��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81128"/>
            <a:ext cx="9144000" cy="2276872"/>
          </a:xfrm>
          <a:prstGeom prst="rect">
            <a:avLst/>
          </a:prstGeom>
          <a:noFill/>
        </p:spPr>
      </p:pic>
      <p:pic>
        <p:nvPicPr>
          <p:cNvPr id="5123" name="Picture 3" descr="C:\Users\Максим\Desktop\юля\TBulba_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51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 товариществе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75" y="0"/>
            <a:ext cx="914072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4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latin typeface="Bookman Old Style" pitchFamily="18" charset="0"/>
              </a:rPr>
              <a:t>Основные моменты жизни </a:t>
            </a:r>
            <a:r>
              <a:rPr lang="ru-RU" sz="4000" b="1" i="1" dirty="0" err="1" smtClean="0">
                <a:latin typeface="Bookman Old Style" pitchFamily="18" charset="0"/>
              </a:rPr>
              <a:t>остапа</a:t>
            </a:r>
            <a:r>
              <a:rPr lang="ru-RU" sz="4000" b="1" i="1" dirty="0" smtClean="0">
                <a:latin typeface="Bookman Old Style" pitchFamily="18" charset="0"/>
              </a:rPr>
              <a:t> и </a:t>
            </a:r>
            <a:r>
              <a:rPr lang="ru-RU" sz="4000" b="1" i="1" dirty="0" err="1" smtClean="0">
                <a:latin typeface="Bookman Old Style" pitchFamily="18" charset="0"/>
              </a:rPr>
              <a:t>Андрия</a:t>
            </a:r>
            <a:r>
              <a:rPr lang="ru-RU" sz="4000" b="1" i="1" dirty="0" smtClean="0">
                <a:latin typeface="Bookman Old Style" pitchFamily="18" charset="0"/>
              </a:rPr>
              <a:t>.</a:t>
            </a:r>
            <a:endParaRPr lang="ru-RU" sz="4000" b="1" i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Bookman Old Style" pitchFamily="18" charset="0"/>
              </a:rPr>
              <a:t>Учеба в бурсе</a:t>
            </a:r>
          </a:p>
          <a:p>
            <a:r>
              <a:rPr lang="ru-RU" sz="4800" dirty="0" smtClean="0">
                <a:latin typeface="Bookman Old Style" pitchFamily="18" charset="0"/>
              </a:rPr>
              <a:t>Пребывание в Запорожской Сечи</a:t>
            </a:r>
          </a:p>
          <a:p>
            <a:r>
              <a:rPr lang="ru-RU" sz="4800" dirty="0" smtClean="0">
                <a:latin typeface="Bookman Old Style" pitchFamily="18" charset="0"/>
              </a:rPr>
              <a:t>Бой под городом Дубно.</a:t>
            </a:r>
          </a:p>
        </p:txBody>
      </p:sp>
      <p:pic>
        <p:nvPicPr>
          <p:cNvPr id="1027" name="Picture 3" descr="F:\Юлия Парфирьевна\юля\учеб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4327" cy="6858000"/>
          </a:xfrm>
          <a:prstGeom prst="rect">
            <a:avLst/>
          </a:prstGeom>
          <a:noFill/>
        </p:spPr>
      </p:pic>
      <p:pic>
        <p:nvPicPr>
          <p:cNvPr id="1028" name="Picture 4" descr="F:\Юлия Парфирьевна\юля\на сеч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1029" name="Picture 5" descr="F:\Юлия Парфирьевна\юля\бой под дубн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хар-ка остапа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2209800" y="-1325563"/>
            <a:ext cx="13716000" cy="10287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3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624</TotalTime>
  <Words>313</Words>
  <Application>Microsoft Office PowerPoint</Application>
  <PresentationFormat>Экран (4:3)</PresentationFormat>
  <Paragraphs>28</Paragraphs>
  <Slides>11</Slides>
  <Notes>2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Слайд 1</vt:lpstr>
      <vt:lpstr>Цель урока:</vt:lpstr>
      <vt:lpstr>Эпиграфы к уроку:</vt:lpstr>
      <vt:lpstr>Викторина  «Узнай героя».</vt:lpstr>
      <vt:lpstr>Слайд 5</vt:lpstr>
      <vt:lpstr>Слайд 6</vt:lpstr>
      <vt:lpstr>Слайд 7</vt:lpstr>
      <vt:lpstr>Основные моменты жизни остапа и Андрия.</vt:lpstr>
      <vt:lpstr>Слайд 9</vt:lpstr>
      <vt:lpstr>Слайд 10</vt:lpstr>
      <vt:lpstr>Запорожская Сечь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Максим</dc:creator>
  <cp:lastModifiedBy>Максим</cp:lastModifiedBy>
  <cp:revision>54</cp:revision>
  <dcterms:created xsi:type="dcterms:W3CDTF">2011-12-19T12:22:54Z</dcterms:created>
  <dcterms:modified xsi:type="dcterms:W3CDTF">2013-09-30T12:47:22Z</dcterms:modified>
</cp:coreProperties>
</file>