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</p:sldIdLst>
  <p:sldSz cx="10080625" cy="7559675"/>
  <p:notesSz cx="7559675" cy="10691813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/>
        <a:cs typeface="MS Gothic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/>
        <a:cs typeface="MS Gothic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/>
        <a:cs typeface="MS Gothic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/>
        <a:cs typeface="MS Gothic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Gothic"/>
        <a:cs typeface="MS Gothic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S Gothic"/>
        <a:cs typeface="MS Gothic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S Gothic"/>
        <a:cs typeface="MS Gothic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S Gothic"/>
        <a:cs typeface="MS Gothic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S Gothic"/>
        <a:cs typeface="MS Gothic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92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EE0A1E37-F591-40B5-81AB-C80945F171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CEFADF20-CFAA-4951-B669-6B2D0D7E27B4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1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5363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53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7965E400-C48E-427F-A8D3-62552C330801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2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411" name="Rectangle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741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DD317242-1B22-478E-950D-9C06F056AA2C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3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A96C5-230E-4D8A-8DDB-FA33A5E465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D7177-3F04-452F-87BE-690E381020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454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454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8EBDF6-473D-4BD6-B7D3-880FB4B992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D520A-609B-4E75-B9CD-2D4B392B96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4F147-C532-4DA5-81B6-076E1873A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9287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C7592-1559-4931-8570-D359958A62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0CC0B-A888-4437-8470-A479CC4114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4E39B6-3A69-4C19-94F1-16EFEE6455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AACC9-DA49-4042-85C7-BD64497675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AC0E3-65DF-40A4-9041-47B85AFF98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F1C0F9-BDDE-4EFE-B4F8-C4DD1B6849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F9CE4CBF-95C2-476A-B793-94398CDAA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MS Gothic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/>
          <a:cs typeface="MS Gothic" charset="0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/>
          <a:cs typeface="MS Gothic" charset="0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/>
          <a:cs typeface="MS Gothic" charset="0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/>
          <a:cs typeface="MS Gothic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cs typeface="MS Gothic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MS Gothic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MS Gothic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MS Gothic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MS Gothic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MS Gothic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ru-RU" smtClean="0"/>
              <a:t>Ресурсы.</a:t>
            </a:r>
          </a:p>
        </p:txBody>
      </p:sp>
      <p:sp>
        <p:nvSpPr>
          <p:cNvPr id="26626" name="Прямоугольник 3"/>
          <p:cNvSpPr>
            <a:spLocks noChangeArrowheads="1"/>
          </p:cNvSpPr>
          <p:nvPr/>
        </p:nvSpPr>
        <p:spPr bwMode="auto">
          <a:xfrm>
            <a:off x="611188" y="1708150"/>
            <a:ext cx="8786812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1.</a:t>
            </a:r>
            <a:r>
              <a:rPr lang="en-US" sz="2400"/>
              <a:t>http://apchekhov.ru/books/item/f00/s00/z0000000/st003.shtml</a:t>
            </a:r>
            <a:endParaRPr lang="ru-RU" sz="2400"/>
          </a:p>
        </p:txBody>
      </p:sp>
      <p:sp>
        <p:nvSpPr>
          <p:cNvPr id="26627" name="Прямоугольник 4"/>
          <p:cNvSpPr>
            <a:spLocks noChangeArrowheads="1"/>
          </p:cNvSpPr>
          <p:nvPr/>
        </p:nvSpPr>
        <p:spPr bwMode="auto">
          <a:xfrm>
            <a:off x="682625" y="2351088"/>
            <a:ext cx="6361113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2. </a:t>
            </a:r>
            <a:r>
              <a:rPr lang="en-US" sz="2400"/>
              <a:t>http://lit.1september.ru/2004/02/4.htm</a:t>
            </a:r>
            <a:endParaRPr lang="ru-RU" sz="2400"/>
          </a:p>
        </p:txBody>
      </p:sp>
      <p:sp>
        <p:nvSpPr>
          <p:cNvPr id="26628" name="Прямоугольник 5"/>
          <p:cNvSpPr>
            <a:spLocks noChangeArrowheads="1"/>
          </p:cNvSpPr>
          <p:nvPr/>
        </p:nvSpPr>
        <p:spPr bwMode="auto">
          <a:xfrm>
            <a:off x="754063" y="2994025"/>
            <a:ext cx="6858000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3. </a:t>
            </a:r>
            <a:r>
              <a:rPr lang="en-US" sz="2400"/>
              <a:t>http://www.rus-kan.ru/tur/a-53.html</a:t>
            </a:r>
            <a:endParaRPr lang="ru-RU" sz="2400"/>
          </a:p>
        </p:txBody>
      </p:sp>
      <p:sp>
        <p:nvSpPr>
          <p:cNvPr id="26629" name="Прямоугольник 6"/>
          <p:cNvSpPr>
            <a:spLocks noChangeArrowheads="1"/>
          </p:cNvSpPr>
          <p:nvPr/>
        </p:nvSpPr>
        <p:spPr bwMode="auto">
          <a:xfrm>
            <a:off x="754063" y="3494088"/>
            <a:ext cx="7572375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4. </a:t>
            </a:r>
            <a:r>
              <a:rPr lang="en-US" sz="2400"/>
              <a:t>http://crazymama.ru/cartoon.php?id_cartoon=2226</a:t>
            </a:r>
            <a:endParaRPr lang="ru-RU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extBox 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188" y="1689100"/>
            <a:ext cx="8680450" cy="2346325"/>
          </a:xfrm>
          <a:prstGeom prst="rect">
            <a:avLst/>
          </a:prstGeom>
          <a:noFill/>
        </p:spPr>
      </p:pic>
      <p:pic>
        <p:nvPicPr>
          <p:cNvPr id="16387" name="Рисунок 4" descr="d3250fbf3dd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6938" y="4065588"/>
            <a:ext cx="2544762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90613" y="219075"/>
            <a:ext cx="7894637" cy="1609725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2065338"/>
            <a:ext cx="9069387" cy="4691062"/>
          </a:xfrm>
        </p:spPr>
        <p:txBody>
          <a:bodyPr/>
          <a:lstStyle/>
          <a:p>
            <a:pPr algn="ctr" eaLnBrk="1">
              <a:buFont typeface="Arial" charset="0"/>
              <a:buChar char="•"/>
            </a:pPr>
            <a:r>
              <a:rPr lang="ru-RU" smtClean="0">
                <a:solidFill>
                  <a:srgbClr val="C00000"/>
                </a:solidFill>
              </a:rPr>
              <a:t>Выберите правильно место рождения каждого писателя.</a:t>
            </a:r>
          </a:p>
          <a:p>
            <a:pPr eaLnBrk="1">
              <a:buFont typeface="Arial" charset="0"/>
              <a:buChar char="•"/>
            </a:pPr>
            <a:r>
              <a:rPr lang="ru-RU" smtClean="0">
                <a:solidFill>
                  <a:srgbClr val="C00000"/>
                </a:solidFill>
              </a:rPr>
              <a:t>1. А.С. Пушкин             1. Великие Сорочинцы </a:t>
            </a:r>
          </a:p>
          <a:p>
            <a:pPr eaLnBrk="1">
              <a:buFont typeface="Arial" charset="0"/>
              <a:buChar char="•"/>
            </a:pPr>
            <a:r>
              <a:rPr lang="ru-RU" smtClean="0">
                <a:solidFill>
                  <a:srgbClr val="C00000"/>
                </a:solidFill>
              </a:rPr>
              <a:t>2. Н.С.Лесков               2. Москава</a:t>
            </a:r>
          </a:p>
          <a:p>
            <a:pPr eaLnBrk="1">
              <a:buFont typeface="Arial" charset="0"/>
              <a:buChar char="•"/>
            </a:pPr>
            <a:r>
              <a:rPr lang="ru-RU" smtClean="0">
                <a:solidFill>
                  <a:srgbClr val="C00000"/>
                </a:solidFill>
              </a:rPr>
              <a:t>3. Н.В. Гоголь               3.Таганрог</a:t>
            </a:r>
          </a:p>
          <a:p>
            <a:pPr eaLnBrk="1">
              <a:buFont typeface="Arial" charset="0"/>
              <a:buChar char="•"/>
            </a:pPr>
            <a:r>
              <a:rPr lang="ru-RU" smtClean="0">
                <a:solidFill>
                  <a:srgbClr val="C00000"/>
                </a:solidFill>
              </a:rPr>
              <a:t>4. А.П. Чехов                4. с. Грешнево</a:t>
            </a:r>
          </a:p>
          <a:p>
            <a:pPr eaLnBrk="1">
              <a:buFont typeface="Arial" charset="0"/>
              <a:buChar char="•"/>
            </a:pPr>
            <a:r>
              <a:rPr lang="ru-RU" smtClean="0">
                <a:solidFill>
                  <a:srgbClr val="C00000"/>
                </a:solidFill>
              </a:rPr>
              <a:t>5. Н.А. Некрасов          5.  с. Горохово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82625" y="2279650"/>
            <a:ext cx="8929688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ru-RU" sz="3200">
                <a:solidFill>
                  <a:srgbClr val="C00000"/>
                </a:solidFill>
              </a:rPr>
              <a:t>1. А.С. Пушкин             1. Великие Сорочинцы 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ru-RU" sz="3200">
                <a:solidFill>
                  <a:srgbClr val="C00000"/>
                </a:solidFill>
              </a:rPr>
              <a:t>2. Н.С.Лесков               2. Москва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ru-RU" sz="3200">
                <a:solidFill>
                  <a:srgbClr val="C00000"/>
                </a:solidFill>
              </a:rPr>
              <a:t>3. Н.В. Гоголь               3.Таганрог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ru-RU" sz="3200">
                <a:solidFill>
                  <a:srgbClr val="C00000"/>
                </a:solidFill>
              </a:rPr>
              <a:t>4. А.П. Чехов                4. с. Грешнево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ru-RU" sz="3200">
                <a:solidFill>
                  <a:srgbClr val="C00000"/>
                </a:solidFill>
              </a:rPr>
              <a:t>5. Н.А. Некрасов          5.  с. Горохово</a:t>
            </a:r>
          </a:p>
        </p:txBody>
      </p:sp>
      <p:cxnSp>
        <p:nvCxnSpPr>
          <p:cNvPr id="20482" name="Прямая соединительная линия 3"/>
          <p:cNvCxnSpPr>
            <a:cxnSpLocks noChangeShapeType="1"/>
          </p:cNvCxnSpPr>
          <p:nvPr/>
        </p:nvCxnSpPr>
        <p:spPr bwMode="auto">
          <a:xfrm>
            <a:off x="3683000" y="2565400"/>
            <a:ext cx="1500188" cy="50006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0483" name="Прямая соединительная линия 5"/>
          <p:cNvCxnSpPr>
            <a:cxnSpLocks noChangeShapeType="1"/>
          </p:cNvCxnSpPr>
          <p:nvPr/>
        </p:nvCxnSpPr>
        <p:spPr bwMode="auto">
          <a:xfrm>
            <a:off x="3468688" y="3065463"/>
            <a:ext cx="1785937" cy="128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0484" name="Прямая соединительная линия 7"/>
          <p:cNvCxnSpPr>
            <a:cxnSpLocks noChangeShapeType="1"/>
          </p:cNvCxnSpPr>
          <p:nvPr/>
        </p:nvCxnSpPr>
        <p:spPr bwMode="auto">
          <a:xfrm flipV="1">
            <a:off x="4040188" y="3922713"/>
            <a:ext cx="1143000" cy="5000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0485" name="Прямая соединительная линия 9"/>
          <p:cNvCxnSpPr>
            <a:cxnSpLocks noChangeShapeType="1"/>
          </p:cNvCxnSpPr>
          <p:nvPr/>
        </p:nvCxnSpPr>
        <p:spPr bwMode="auto">
          <a:xfrm flipV="1">
            <a:off x="3397250" y="3422650"/>
            <a:ext cx="1785938" cy="571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0486" name="Прямая соединительная линия 11"/>
          <p:cNvCxnSpPr>
            <a:cxnSpLocks noChangeShapeType="1"/>
          </p:cNvCxnSpPr>
          <p:nvPr/>
        </p:nvCxnSpPr>
        <p:spPr bwMode="auto">
          <a:xfrm flipV="1">
            <a:off x="3468688" y="2565400"/>
            <a:ext cx="1714500" cy="9286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13" name="TextBox 1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0438" y="1274763"/>
            <a:ext cx="5456237" cy="627062"/>
          </a:xfrm>
          <a:prstGeom prst="rect">
            <a:avLst/>
          </a:prstGeom>
          <a:noFill/>
        </p:spPr>
      </p:pic>
      <p:pic>
        <p:nvPicPr>
          <p:cNvPr id="20488" name="Рисунок 13" descr="dis17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7625" y="4708525"/>
            <a:ext cx="31432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3" y="292100"/>
            <a:ext cx="9077325" cy="1274763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1350963"/>
            <a:ext cx="9069387" cy="5405437"/>
          </a:xfrm>
        </p:spPr>
        <p:txBody>
          <a:bodyPr/>
          <a:lstStyle/>
          <a:p>
            <a:pPr eaLnBrk="1">
              <a:buFont typeface="Times New Roman" pitchFamily="18" charset="0"/>
              <a:buNone/>
            </a:pPr>
            <a:r>
              <a:rPr lang="ru-RU" smtClean="0"/>
              <a:t>  </a:t>
            </a:r>
            <a:r>
              <a:rPr lang="ru-RU" sz="2400" smtClean="0">
                <a:solidFill>
                  <a:srgbClr val="C00000"/>
                </a:solidFill>
              </a:rPr>
              <a:t>1. « Идёт в чём был: в опорочках, одна штанина в сапоге, другая мотается, а озямчик старенький, крючочки не застёгиваются, порастеряны…»</a:t>
            </a:r>
          </a:p>
          <a:p>
            <a:pPr eaLnBrk="1">
              <a:buFont typeface="Times New Roman" pitchFamily="18" charset="0"/>
              <a:buNone/>
            </a:pPr>
            <a:r>
              <a:rPr lang="ru-RU" sz="2400" smtClean="0">
                <a:solidFill>
                  <a:srgbClr val="0070C0"/>
                </a:solidFill>
              </a:rPr>
              <a:t>  2. « Я смотрел на его седину, на его морщины давно небритого лица, на сгорбленную спину – и не мог надивиться, как три или четыре года могли превратить бодрого мужчину в хилого старика».</a:t>
            </a:r>
          </a:p>
          <a:p>
            <a:pPr eaLnBrk="1">
              <a:buFont typeface="Times New Roman" pitchFamily="18" charset="0"/>
              <a:buNone/>
            </a:pPr>
            <a:r>
              <a:rPr lang="ru-RU" sz="2400" smtClean="0"/>
              <a:t>  </a:t>
            </a:r>
            <a:r>
              <a:rPr lang="ru-RU" sz="2400" smtClean="0">
                <a:solidFill>
                  <a:srgbClr val="002060"/>
                </a:solidFill>
              </a:rPr>
              <a:t>3. «Разве чёрные брови и очи мои …так хороши, что уже равных им нет и на свете? Что тут хорошего в этом вздёрнутом кверху носе? И в щеках? Будто хороши мои чёрные косы?</a:t>
            </a:r>
          </a:p>
          <a:p>
            <a:pPr eaLnBrk="1">
              <a:buFont typeface="Times New Roman" pitchFamily="18" charset="0"/>
              <a:buNone/>
            </a:pPr>
            <a:r>
              <a:rPr lang="ru-RU" sz="2400" smtClean="0"/>
              <a:t>               </a:t>
            </a:r>
            <a:r>
              <a:rPr lang="ru-RU" sz="2400" smtClean="0">
                <a:solidFill>
                  <a:srgbClr val="7030A0"/>
                </a:solidFill>
              </a:rPr>
              <a:t>4. Губы бескровные, веки упавшие,</a:t>
            </a:r>
          </a:p>
          <a:p>
            <a:pPr eaLnBrk="1">
              <a:buFont typeface="Times New Roman" pitchFamily="18" charset="0"/>
              <a:buNone/>
            </a:pPr>
            <a:r>
              <a:rPr lang="ru-RU" sz="2400" smtClean="0">
                <a:solidFill>
                  <a:srgbClr val="7030A0"/>
                </a:solidFill>
              </a:rPr>
              <a:t>                   Язвы на тощих руках…</a:t>
            </a:r>
          </a:p>
        </p:txBody>
      </p:sp>
      <p:sp>
        <p:nvSpPr>
          <p:cNvPr id="4" name="Овал 3"/>
          <p:cNvSpPr>
            <a:spLocks noChangeArrowheads="1"/>
          </p:cNvSpPr>
          <p:nvPr/>
        </p:nvSpPr>
        <p:spPr bwMode="auto">
          <a:xfrm>
            <a:off x="2254250" y="2065338"/>
            <a:ext cx="2928938" cy="1343025"/>
          </a:xfrm>
          <a:prstGeom prst="ellipse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1. Левша</a:t>
            </a:r>
          </a:p>
        </p:txBody>
      </p:sp>
      <p:sp>
        <p:nvSpPr>
          <p:cNvPr id="5" name="Овал 4"/>
          <p:cNvSpPr>
            <a:spLocks noChangeArrowheads="1"/>
          </p:cNvSpPr>
          <p:nvPr/>
        </p:nvSpPr>
        <p:spPr bwMode="auto">
          <a:xfrm>
            <a:off x="6183313" y="2065338"/>
            <a:ext cx="2786062" cy="1414462"/>
          </a:xfrm>
          <a:prstGeom prst="ellipse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2. Самсон Вырин</a:t>
            </a:r>
          </a:p>
        </p:txBody>
      </p:sp>
      <p:sp>
        <p:nvSpPr>
          <p:cNvPr id="6" name="Овал 5"/>
          <p:cNvSpPr>
            <a:spLocks noChangeArrowheads="1"/>
          </p:cNvSpPr>
          <p:nvPr/>
        </p:nvSpPr>
        <p:spPr bwMode="auto">
          <a:xfrm>
            <a:off x="2325688" y="4208463"/>
            <a:ext cx="3071812" cy="1357312"/>
          </a:xfrm>
          <a:prstGeom prst="ellipse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3. Оксана</a:t>
            </a:r>
          </a:p>
        </p:txBody>
      </p:sp>
      <p:sp>
        <p:nvSpPr>
          <p:cNvPr id="7" name="Овал 6"/>
          <p:cNvSpPr>
            <a:spLocks noChangeArrowheads="1"/>
          </p:cNvSpPr>
          <p:nvPr/>
        </p:nvSpPr>
        <p:spPr bwMode="auto">
          <a:xfrm>
            <a:off x="6397625" y="4351338"/>
            <a:ext cx="2643188" cy="1485900"/>
          </a:xfrm>
          <a:prstGeom prst="ellipse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4. Белорус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3" y="292100"/>
            <a:ext cx="9077325" cy="1274763"/>
          </a:xfrm>
        </p:spPr>
      </p:pic>
      <p:sp>
        <p:nvSpPr>
          <p:cNvPr id="4" name="Прямоугольник 3"/>
          <p:cNvSpPr/>
          <p:nvPr/>
        </p:nvSpPr>
        <p:spPr bwMode="auto">
          <a:xfrm>
            <a:off x="682625" y="1350963"/>
            <a:ext cx="6500813" cy="14859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FFFFFF"/>
                </a:solidFill>
                <a:ea typeface="MS Gothic"/>
              </a:rPr>
              <a:t>1.Сижу за решёткой в темнице сырой,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FFFFFF"/>
                </a:solidFill>
                <a:ea typeface="MS Gothic"/>
              </a:rPr>
              <a:t>Вскормлённый в неволе орёл молодой,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FFFFFF"/>
                </a:solidFill>
                <a:ea typeface="MS Gothic"/>
              </a:rPr>
              <a:t>Мой грустный товарищ, махая крылом,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FFFFFF"/>
                </a:solidFill>
                <a:ea typeface="MS Gothic"/>
              </a:rPr>
              <a:t>Кровавую пищу клюёт под окном. 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82813" y="3136900"/>
            <a:ext cx="5786437" cy="1200150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611438" y="3208338"/>
            <a:ext cx="5715000" cy="112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2. Да, были люди в наше время,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 Не то, что нынешнее племя: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 Богатыри - не вы!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97000" y="4565650"/>
            <a:ext cx="7215188" cy="14668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3.Мы надрывались под зноем, под холодом,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С вечно согнутой спиной,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Жили в землянках, боролись с голодом,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Мерзли и мокли, болели цингой.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20950" y="1708150"/>
            <a:ext cx="6305550" cy="7794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 4. Мчитесь вы, будто как я же, изгнанники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 С милого севера в сторону южную.</a:t>
            </a:r>
          </a:p>
        </p:txBody>
      </p:sp>
      <p:sp>
        <p:nvSpPr>
          <p:cNvPr id="22535" name="Прямоугольник 9"/>
          <p:cNvSpPr>
            <a:spLocks noChangeArrowheads="1"/>
          </p:cNvSpPr>
          <p:nvPr/>
        </p:nvSpPr>
        <p:spPr bwMode="auto">
          <a:xfrm>
            <a:off x="-174625" y="0"/>
            <a:ext cx="914400" cy="914400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20950" y="3217863"/>
            <a:ext cx="5734050" cy="14668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5. Давным-давно в такой же час,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 Его услышав в первый раз,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 Я был испуган, оглушен.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 Я знать хотел, что значит он,</a:t>
            </a:r>
          </a:p>
        </p:txBody>
      </p:sp>
      <p:sp>
        <p:nvSpPr>
          <p:cNvPr id="12" name="Скругленный прямоугольник 11"/>
          <p:cNvSpPr>
            <a:spLocks noChangeArrowheads="1"/>
          </p:cNvSpPr>
          <p:nvPr/>
        </p:nvSpPr>
        <p:spPr bwMode="auto">
          <a:xfrm>
            <a:off x="1968500" y="2351088"/>
            <a:ext cx="5786438" cy="3000375"/>
          </a:xfrm>
          <a:prstGeom prst="roundRect">
            <a:avLst>
              <a:gd name="adj" fmla="val 16667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ru-RU" sz="2400"/>
              <a:t>А.С.Пушкин, «Узник»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ru-RU" sz="2400"/>
              <a:t>М.Ю.Лермонтов, «Бородино»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ru-RU" sz="2400"/>
              <a:t>Н.Некрасов, «Железная дорога»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ru-RU" sz="2400"/>
              <a:t>М.Лермонтов, «Тучи»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ru-RU" sz="2400"/>
              <a:t>Н.Некрасов, «На Волге»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/>
      <p:bldP spid="6" grpId="1"/>
      <p:bldP spid="7" grpId="0" animBg="1"/>
      <p:bldP spid="7" grpId="1" animBg="1"/>
      <p:bldP spid="9" grpId="0" animBg="1"/>
      <p:bldP spid="9" grpId="1" animBg="1"/>
      <p:bldP spid="11" grpId="0" animBg="1"/>
      <p:bldP spid="11" grpId="1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3" y="311150"/>
            <a:ext cx="9077325" cy="1316038"/>
          </a:xfrm>
        </p:spPr>
      </p:pic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27125" y="1511300"/>
            <a:ext cx="4395788" cy="4664075"/>
          </a:xfrm>
        </p:spPr>
      </p:pic>
      <p:pic>
        <p:nvPicPr>
          <p:cNvPr id="5" name="Рисунок 4" descr="4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99125" y="1511300"/>
            <a:ext cx="3962400" cy="4322763"/>
          </a:xfrm>
          <a:prstGeom prst="rect">
            <a:avLst/>
          </a:prstGeom>
          <a:noFill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8175" y="4370388"/>
            <a:ext cx="3760788" cy="4335462"/>
          </a:xfrm>
          <a:prstGeom prst="rect">
            <a:avLst/>
          </a:prstGeom>
          <a:noFill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97613" y="4370388"/>
            <a:ext cx="3479800" cy="4151312"/>
          </a:xfrm>
          <a:prstGeom prst="rect">
            <a:avLst/>
          </a:prstGeom>
          <a:noFill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0100" y="2011363"/>
            <a:ext cx="4376738" cy="6181725"/>
          </a:xfrm>
          <a:prstGeom prst="rect">
            <a:avLst/>
          </a:prstGeom>
          <a:noFill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41438" y="2011363"/>
            <a:ext cx="6199187" cy="618172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039813" y="3351213"/>
            <a:ext cx="7643812" cy="2428875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ru-RU" sz="2400"/>
              <a:t>Левша ( «Левша»)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ru-RU" sz="2400"/>
              <a:t>Оксана («Ночь перед Рождеством»)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ru-RU" sz="2400"/>
              <a:t>Старому солдату («Бородино»)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ru-RU" sz="2400"/>
              <a:t>Настя («Кладовая солнца»)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ru-RU" sz="2400"/>
              <a:t>Митраша («Кладовая солнца»)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ru-RU" sz="2400"/>
              <a:t>Самсон Вырин и Дуня («Станционный смотритель»)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3" y="292100"/>
            <a:ext cx="9077325" cy="1274763"/>
          </a:xfrm>
        </p:spPr>
      </p:pic>
      <p:sp>
        <p:nvSpPr>
          <p:cNvPr id="4" name="Прямоугольник 3"/>
          <p:cNvSpPr/>
          <p:nvPr/>
        </p:nvSpPr>
        <p:spPr bwMode="auto">
          <a:xfrm rot="20838032">
            <a:off x="796925" y="1687513"/>
            <a:ext cx="4624388" cy="23034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ru-RU" sz="2400">
                <a:solidFill>
                  <a:srgbClr val="FFFFFF"/>
                </a:solidFill>
                <a:ea typeface="MS Gothic"/>
              </a:rPr>
              <a:t>Сказку-быль он написал,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FFFFFF"/>
                </a:solidFill>
                <a:ea typeface="MS Gothic"/>
              </a:rPr>
              <a:t>О природе рассказал,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FFFFFF"/>
                </a:solidFill>
                <a:ea typeface="MS Gothic"/>
              </a:rPr>
              <a:t>Учит флору он любить,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FFFFFF"/>
                </a:solidFill>
                <a:ea typeface="MS Gothic"/>
              </a:rPr>
              <a:t>Про животных не забыть.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FFFFFF"/>
                </a:solidFill>
                <a:ea typeface="MS Gothic"/>
              </a:rPr>
              <a:t>Отвечайте-ка, ребята,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FFFFFF"/>
                </a:solidFill>
                <a:ea typeface="MS Gothic"/>
              </a:rPr>
              <a:t>Что же это за писатель? 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 rot="1138575">
            <a:off x="5468938" y="1890713"/>
            <a:ext cx="4340225" cy="2193925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2. А ведь наши мастера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В мире лучшие, друзья.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Был один из них- Левша.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И поведал нам о том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Наш писатель…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039938" y="3851275"/>
            <a:ext cx="6143625" cy="1785938"/>
          </a:xfrm>
          <a:prstGeom prst="rec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3. Лермонтов великое сраженье описал,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О тех далёких днях нам рассказал,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Было всем очень нелегко,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/>
              <a:t>А зовётся то произведение….</a:t>
            </a: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2397125" y="4208463"/>
            <a:ext cx="6286500" cy="32004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4. Он написал, как людям было трудно,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Когда они строительство вели,-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Тяжёлую железную дорогу,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И не было просвета впереди.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Картину народного гнёта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Он ярко и мастерски нарисовал,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Скажите, ребята, что это за писатель,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>
                <a:solidFill>
                  <a:srgbClr val="000000"/>
                </a:solidFill>
                <a:ea typeface="MS Gothic"/>
              </a:rPr>
              <a:t>Который о счастье рапода мечтал?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000000"/>
              </a:solidFill>
              <a:ea typeface="MS Gothic"/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1325563" y="2065338"/>
            <a:ext cx="5429250" cy="314325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ru-RU" sz="2400">
                <a:solidFill>
                  <a:srgbClr val="000000"/>
                </a:solidFill>
                <a:ea typeface="MS Gothic"/>
              </a:rPr>
              <a:t>М.Пришвин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ru-RU" sz="2400">
                <a:solidFill>
                  <a:srgbClr val="000000"/>
                </a:solidFill>
                <a:ea typeface="MS Gothic"/>
              </a:rPr>
              <a:t>Н.Лесков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ru-RU" sz="2400">
                <a:solidFill>
                  <a:srgbClr val="000000"/>
                </a:solidFill>
                <a:ea typeface="MS Gothic"/>
              </a:rPr>
              <a:t>«Бородино»</a:t>
            </a:r>
          </a:p>
          <a:p>
            <a:pPr marL="457200" indent="-45720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AutoNum type="arabicPeriod"/>
            </a:pPr>
            <a:r>
              <a:rPr lang="ru-RU" sz="2400">
                <a:solidFill>
                  <a:srgbClr val="000000"/>
                </a:solidFill>
                <a:ea typeface="MS Gothic"/>
              </a:rPr>
              <a:t>Н.А.Некрасов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3" y="609600"/>
            <a:ext cx="9077325" cy="1042988"/>
          </a:xfr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9300" y="1798638"/>
            <a:ext cx="3646488" cy="5589587"/>
          </a:xfrm>
          <a:prstGeom prst="rect">
            <a:avLst/>
          </a:prstGeom>
          <a:noFill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64038" y="1652588"/>
            <a:ext cx="3389312" cy="6742112"/>
          </a:xfrm>
          <a:prstGeom prst="rect">
            <a:avLst/>
          </a:prstGeom>
          <a:noFill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88075" y="1798638"/>
            <a:ext cx="3698875" cy="6308725"/>
          </a:xfrm>
          <a:prstGeom prst="rect">
            <a:avLst/>
          </a:prstGeom>
          <a:noFill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14525" y="2152650"/>
            <a:ext cx="4241800" cy="6692900"/>
          </a:xfrm>
          <a:prstGeom prst="rect">
            <a:avLst/>
          </a:prstGeom>
          <a:noFill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13188" y="2438400"/>
            <a:ext cx="5816600" cy="6437313"/>
          </a:xfrm>
          <a:prstGeom prst="rect">
            <a:avLst/>
          </a:prstGeom>
          <a:noFill/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76338" y="1597025"/>
            <a:ext cx="7723187" cy="580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MS Gothic"/>
      </a:majorFont>
      <a:minorFont>
        <a:latin typeface="Arial"/>
        <a:ea typeface="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MS Gothic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MS Gothic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576</Words>
  <Application>Microsoft Office PowerPoint</Application>
  <PresentationFormat>Произвольный</PresentationFormat>
  <Paragraphs>84</Paragraphs>
  <Slides>10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Ресурсы.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Максим</cp:lastModifiedBy>
  <cp:revision>23</cp:revision>
  <cp:lastPrinted>1601-01-01T00:00:00Z</cp:lastPrinted>
  <dcterms:created xsi:type="dcterms:W3CDTF">2010-10-28T08:00:51Z</dcterms:created>
  <dcterms:modified xsi:type="dcterms:W3CDTF">2012-12-04T19:27:16Z</dcterms:modified>
</cp:coreProperties>
</file>